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8" r:id="rId2"/>
    <p:sldId id="256" r:id="rId3"/>
    <p:sldId id="265" r:id="rId4"/>
    <p:sldId id="266" r:id="rId5"/>
    <p:sldId id="268" r:id="rId6"/>
    <p:sldId id="269" r:id="rId7"/>
    <p:sldId id="270" r:id="rId8"/>
    <p:sldId id="267" r:id="rId9"/>
    <p:sldId id="25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48" y="2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8D69F5B-C651-4646-BA3F-A32285C62624}" type="datetimeFigureOut">
              <a:rPr lang="ru-RU" smtClean="0"/>
              <a:t>22.01.2022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92E42E-0FEB-4D57-94E3-F5B7339EAF00}" type="slidenum">
              <a:rPr lang="ru-RU" smtClean="0"/>
              <a:t>‹#›</a:t>
            </a:fld>
            <a:endParaRPr lang="ru-RU"/>
          </a:p>
        </p:txBody>
      </p:sp>
    </p:spTree>
    <p:extLst>
      <p:ext uri="{BB962C8B-B14F-4D97-AF65-F5344CB8AC3E}">
        <p14:creationId xmlns:p14="http://schemas.microsoft.com/office/powerpoint/2010/main" val="1265396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8D69F5B-C651-4646-BA3F-A32285C62624}" type="datetimeFigureOut">
              <a:rPr lang="ru-RU" smtClean="0"/>
              <a:t>22.01.2022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92E42E-0FEB-4D57-94E3-F5B7339EAF00}" type="slidenum">
              <a:rPr lang="ru-RU" smtClean="0"/>
              <a:t>‹#›</a:t>
            </a:fld>
            <a:endParaRPr lang="ru-RU"/>
          </a:p>
        </p:txBody>
      </p:sp>
    </p:spTree>
    <p:extLst>
      <p:ext uri="{BB962C8B-B14F-4D97-AF65-F5344CB8AC3E}">
        <p14:creationId xmlns:p14="http://schemas.microsoft.com/office/powerpoint/2010/main" val="124121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78D69F5B-C651-4646-BA3F-A32285C62624}" type="datetimeFigureOut">
              <a:rPr lang="ru-RU" smtClean="0"/>
              <a:t>22.01.2022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92E42E-0FEB-4D57-94E3-F5B7339EAF00}" type="slidenum">
              <a:rPr lang="ru-RU" smtClean="0"/>
              <a:t>‹#›</a:t>
            </a:fld>
            <a:endParaRPr lang="ru-RU"/>
          </a:p>
        </p:txBody>
      </p:sp>
    </p:spTree>
    <p:extLst>
      <p:ext uri="{BB962C8B-B14F-4D97-AF65-F5344CB8AC3E}">
        <p14:creationId xmlns:p14="http://schemas.microsoft.com/office/powerpoint/2010/main" val="3335991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ru-RU"/>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78D69F5B-C651-4646-BA3F-A32285C62624}" type="datetimeFigureOut">
              <a:rPr lang="ru-RU" smtClean="0"/>
              <a:t>22.01.2022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92E42E-0FEB-4D57-94E3-F5B7339EAF00}"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2509066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8D69F5B-C651-4646-BA3F-A32285C62624}" type="datetimeFigureOut">
              <a:rPr lang="ru-RU" smtClean="0"/>
              <a:t>22.01.2022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92E42E-0FEB-4D57-94E3-F5B7339EAF00}" type="slidenum">
              <a:rPr lang="ru-RU" smtClean="0"/>
              <a:t>‹#›</a:t>
            </a:fld>
            <a:endParaRPr lang="ru-RU"/>
          </a:p>
        </p:txBody>
      </p:sp>
    </p:spTree>
    <p:extLst>
      <p:ext uri="{BB962C8B-B14F-4D97-AF65-F5344CB8AC3E}">
        <p14:creationId xmlns:p14="http://schemas.microsoft.com/office/powerpoint/2010/main" val="385213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8D69F5B-C651-4646-BA3F-A32285C62624}" type="datetimeFigureOut">
              <a:rPr lang="ru-RU" smtClean="0"/>
              <a:t>22.01.2022</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92E42E-0FEB-4D57-94E3-F5B7339EAF00}" type="slidenum">
              <a:rPr lang="ru-RU" smtClean="0"/>
              <a:t>‹#›</a:t>
            </a:fld>
            <a:endParaRPr lang="ru-RU"/>
          </a:p>
        </p:txBody>
      </p:sp>
    </p:spTree>
    <p:extLst>
      <p:ext uri="{BB962C8B-B14F-4D97-AF65-F5344CB8AC3E}">
        <p14:creationId xmlns:p14="http://schemas.microsoft.com/office/powerpoint/2010/main" val="3638345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8D69F5B-C651-4646-BA3F-A32285C62624}" type="datetimeFigureOut">
              <a:rPr lang="ru-RU" smtClean="0"/>
              <a:t>22.01.2022</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92E42E-0FEB-4D57-94E3-F5B7339EAF00}" type="slidenum">
              <a:rPr lang="ru-RU" smtClean="0"/>
              <a:t>‹#›</a:t>
            </a:fld>
            <a:endParaRPr lang="ru-RU"/>
          </a:p>
        </p:txBody>
      </p:sp>
    </p:spTree>
    <p:extLst>
      <p:ext uri="{BB962C8B-B14F-4D97-AF65-F5344CB8AC3E}">
        <p14:creationId xmlns:p14="http://schemas.microsoft.com/office/powerpoint/2010/main" val="2450797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8D69F5B-C651-4646-BA3F-A32285C62624}" type="datetimeFigureOut">
              <a:rPr lang="ru-RU" smtClean="0"/>
              <a:t>22.01.2022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92E42E-0FEB-4D57-94E3-F5B7339EAF00}" type="slidenum">
              <a:rPr lang="ru-RU" smtClean="0"/>
              <a:t>‹#›</a:t>
            </a:fld>
            <a:endParaRPr lang="ru-RU"/>
          </a:p>
        </p:txBody>
      </p:sp>
    </p:spTree>
    <p:extLst>
      <p:ext uri="{BB962C8B-B14F-4D97-AF65-F5344CB8AC3E}">
        <p14:creationId xmlns:p14="http://schemas.microsoft.com/office/powerpoint/2010/main" val="2873839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8D69F5B-C651-4646-BA3F-A32285C62624}" type="datetimeFigureOut">
              <a:rPr lang="ru-RU" smtClean="0"/>
              <a:t>22.01.2022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92E42E-0FEB-4D57-94E3-F5B7339EAF00}" type="slidenum">
              <a:rPr lang="ru-RU" smtClean="0"/>
              <a:t>‹#›</a:t>
            </a:fld>
            <a:endParaRPr lang="ru-RU"/>
          </a:p>
        </p:txBody>
      </p:sp>
    </p:spTree>
    <p:extLst>
      <p:ext uri="{BB962C8B-B14F-4D97-AF65-F5344CB8AC3E}">
        <p14:creationId xmlns:p14="http://schemas.microsoft.com/office/powerpoint/2010/main" val="2994861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8D69F5B-C651-4646-BA3F-A32285C62624}" type="datetimeFigureOut">
              <a:rPr lang="ru-RU" smtClean="0"/>
              <a:t>22.01.2022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92E42E-0FEB-4D57-94E3-F5B7339EAF00}" type="slidenum">
              <a:rPr lang="ru-RU" smtClean="0"/>
              <a:t>‹#›</a:t>
            </a:fld>
            <a:endParaRPr lang="ru-RU"/>
          </a:p>
        </p:txBody>
      </p:sp>
    </p:spTree>
    <p:extLst>
      <p:ext uri="{BB962C8B-B14F-4D97-AF65-F5344CB8AC3E}">
        <p14:creationId xmlns:p14="http://schemas.microsoft.com/office/powerpoint/2010/main" val="3748513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8D69F5B-C651-4646-BA3F-A32285C62624}" type="datetimeFigureOut">
              <a:rPr lang="ru-RU" smtClean="0"/>
              <a:t>22.01.2022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92E42E-0FEB-4D57-94E3-F5B7339EAF00}" type="slidenum">
              <a:rPr lang="ru-RU" smtClean="0"/>
              <a:t>‹#›</a:t>
            </a:fld>
            <a:endParaRPr lang="ru-RU"/>
          </a:p>
        </p:txBody>
      </p:sp>
    </p:spTree>
    <p:extLst>
      <p:ext uri="{BB962C8B-B14F-4D97-AF65-F5344CB8AC3E}">
        <p14:creationId xmlns:p14="http://schemas.microsoft.com/office/powerpoint/2010/main" val="1397185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8D69F5B-C651-4646-BA3F-A32285C62624}" type="datetimeFigureOut">
              <a:rPr lang="ru-RU" smtClean="0"/>
              <a:t>22.01.2022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92E42E-0FEB-4D57-94E3-F5B7339EAF00}" type="slidenum">
              <a:rPr lang="ru-RU" smtClean="0"/>
              <a:t>‹#›</a:t>
            </a:fld>
            <a:endParaRPr lang="ru-RU"/>
          </a:p>
        </p:txBody>
      </p:sp>
    </p:spTree>
    <p:extLst>
      <p:ext uri="{BB962C8B-B14F-4D97-AF65-F5344CB8AC3E}">
        <p14:creationId xmlns:p14="http://schemas.microsoft.com/office/powerpoint/2010/main" val="278889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8D69F5B-C651-4646-BA3F-A32285C62624}" type="datetimeFigureOut">
              <a:rPr lang="ru-RU" smtClean="0"/>
              <a:t>22.01.2022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792E42E-0FEB-4D57-94E3-F5B7339EAF00}" type="slidenum">
              <a:rPr lang="ru-RU" smtClean="0"/>
              <a:t>‹#›</a:t>
            </a:fld>
            <a:endParaRPr lang="ru-RU"/>
          </a:p>
        </p:txBody>
      </p:sp>
    </p:spTree>
    <p:extLst>
      <p:ext uri="{BB962C8B-B14F-4D97-AF65-F5344CB8AC3E}">
        <p14:creationId xmlns:p14="http://schemas.microsoft.com/office/powerpoint/2010/main" val="370308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78D69F5B-C651-4646-BA3F-A32285C62624}" type="datetimeFigureOut">
              <a:rPr lang="ru-RU" smtClean="0"/>
              <a:t>22.01.2022</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C792E42E-0FEB-4D57-94E3-F5B7339EAF00}" type="slidenum">
              <a:rPr lang="ru-RU" smtClean="0"/>
              <a:t>‹#›</a:t>
            </a:fld>
            <a:endParaRPr lang="ru-RU"/>
          </a:p>
        </p:txBody>
      </p:sp>
    </p:spTree>
    <p:extLst>
      <p:ext uri="{BB962C8B-B14F-4D97-AF65-F5344CB8AC3E}">
        <p14:creationId xmlns:p14="http://schemas.microsoft.com/office/powerpoint/2010/main" val="372323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8D69F5B-C651-4646-BA3F-A32285C62624}" type="datetimeFigureOut">
              <a:rPr lang="ru-RU" smtClean="0"/>
              <a:t>22.01.2022</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C792E42E-0FEB-4D57-94E3-F5B7339EAF00}" type="slidenum">
              <a:rPr lang="ru-RU" smtClean="0"/>
              <a:t>‹#›</a:t>
            </a:fld>
            <a:endParaRPr lang="ru-RU"/>
          </a:p>
        </p:txBody>
      </p:sp>
    </p:spTree>
    <p:extLst>
      <p:ext uri="{BB962C8B-B14F-4D97-AF65-F5344CB8AC3E}">
        <p14:creationId xmlns:p14="http://schemas.microsoft.com/office/powerpoint/2010/main" val="3601722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78D69F5B-C651-4646-BA3F-A32285C62624}" type="datetimeFigureOut">
              <a:rPr lang="ru-RU" smtClean="0"/>
              <a:t>22.01.2022</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C792E42E-0FEB-4D57-94E3-F5B7339EAF00}" type="slidenum">
              <a:rPr lang="ru-RU" smtClean="0"/>
              <a:t>‹#›</a:t>
            </a:fld>
            <a:endParaRPr lang="ru-RU"/>
          </a:p>
        </p:txBody>
      </p:sp>
    </p:spTree>
    <p:extLst>
      <p:ext uri="{BB962C8B-B14F-4D97-AF65-F5344CB8AC3E}">
        <p14:creationId xmlns:p14="http://schemas.microsoft.com/office/powerpoint/2010/main" val="2340202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8D69F5B-C651-4646-BA3F-A32285C62624}" type="datetimeFigureOut">
              <a:rPr lang="ru-RU" smtClean="0"/>
              <a:t>22.01.2022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92E42E-0FEB-4D57-94E3-F5B7339EAF00}" type="slidenum">
              <a:rPr lang="ru-RU" smtClean="0"/>
              <a:t>‹#›</a:t>
            </a:fld>
            <a:endParaRPr lang="ru-RU"/>
          </a:p>
        </p:txBody>
      </p:sp>
    </p:spTree>
    <p:extLst>
      <p:ext uri="{BB962C8B-B14F-4D97-AF65-F5344CB8AC3E}">
        <p14:creationId xmlns:p14="http://schemas.microsoft.com/office/powerpoint/2010/main" val="23687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5.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8D69F5B-C651-4646-BA3F-A32285C62624}" type="datetimeFigureOut">
              <a:rPr lang="ru-RU" smtClean="0"/>
              <a:t>22.01.2022</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792E42E-0FEB-4D57-94E3-F5B7339EAF00}" type="slidenum">
              <a:rPr lang="ru-RU" smtClean="0"/>
              <a:t>‹#›</a:t>
            </a:fld>
            <a:endParaRPr lang="ru-RU"/>
          </a:p>
        </p:txBody>
      </p:sp>
    </p:spTree>
    <p:extLst>
      <p:ext uri="{BB962C8B-B14F-4D97-AF65-F5344CB8AC3E}">
        <p14:creationId xmlns:p14="http://schemas.microsoft.com/office/powerpoint/2010/main" val="267809835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 /><Relationship Id="rId2" Type="http://schemas.openxmlformats.org/officeDocument/2006/relationships/image" Target="../media/image6.jp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10.jpg" /><Relationship Id="rId2" Type="http://schemas.openxmlformats.org/officeDocument/2006/relationships/image" Target="../media/image9.jp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image" Target="../media/image13.jp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16.jpg" /><Relationship Id="rId2" Type="http://schemas.openxmlformats.org/officeDocument/2006/relationships/image" Target="../media/image15.png" /><Relationship Id="rId1" Type="http://schemas.openxmlformats.org/officeDocument/2006/relationships/slideLayout" Target="../slideLayouts/slideLayout7.xml" /><Relationship Id="rId4" Type="http://schemas.openxmlformats.org/officeDocument/2006/relationships/image" Target="../media/image17.jp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3676" y="70762"/>
            <a:ext cx="10196945" cy="1508105"/>
          </a:xfrm>
          <a:prstGeom prst="rect">
            <a:avLst/>
          </a:prstGeom>
          <a:noFill/>
        </p:spPr>
        <p:txBody>
          <a:bodyPr wrap="square" rtlCol="0">
            <a:spAutoFit/>
          </a:bodyPr>
          <a:lstStyle/>
          <a:p>
            <a:pPr algn="ctr"/>
            <a:r>
              <a:rPr lang="ru-RU" sz="2400" b="1" dirty="0">
                <a:ln w="13462">
                  <a:solidFill>
                    <a:schemeClr val="bg1"/>
                  </a:solidFill>
                  <a:prstDash val="solid"/>
                </a:ln>
                <a:solidFill>
                  <a:schemeClr val="accent2">
                    <a:lumMod val="40000"/>
                    <a:lumOff val="60000"/>
                  </a:schemeClr>
                </a:solidFill>
                <a:effectLst>
                  <a:outerShdw dist="38100" dir="2700000" algn="bl" rotWithShape="0">
                    <a:schemeClr val="accent5"/>
                  </a:outerShdw>
                </a:effectLst>
              </a:rPr>
              <a:t>МОБУ ООШ № 48 г. Сочи им. Крысина И.П.</a:t>
            </a:r>
          </a:p>
          <a:p>
            <a:pPr algn="ctr"/>
            <a:endParaRPr lang="ru-RU" sz="2400" b="1" dirty="0">
              <a:ln w="13462">
                <a:solidFill>
                  <a:schemeClr val="bg1"/>
                </a:solidFill>
                <a:prstDash val="solid"/>
              </a:ln>
              <a:solidFill>
                <a:schemeClr val="accent2">
                  <a:lumMod val="40000"/>
                  <a:lumOff val="60000"/>
                </a:schemeClr>
              </a:solidFill>
              <a:effectLst>
                <a:outerShdw dist="38100" dir="2700000" algn="bl" rotWithShape="0">
                  <a:schemeClr val="accent5"/>
                </a:outerShdw>
              </a:effectLst>
            </a:endParaRPr>
          </a:p>
          <a:p>
            <a:pPr algn="ctr"/>
            <a:r>
              <a:rPr lang="ru-RU" sz="4400" b="1" dirty="0">
                <a:ln w="13462">
                  <a:solidFill>
                    <a:schemeClr val="bg1"/>
                  </a:solidFill>
                  <a:prstDash val="solid"/>
                </a:ln>
                <a:solidFill>
                  <a:schemeClr val="accent5">
                    <a:lumMod val="60000"/>
                    <a:lumOff val="40000"/>
                  </a:schemeClr>
                </a:solidFill>
                <a:effectLst>
                  <a:outerShdw dist="38100" dir="2700000" algn="bl" rotWithShape="0">
                    <a:schemeClr val="accent5"/>
                  </a:outerShdw>
                </a:effectLst>
              </a:rPr>
              <a:t>Проект «Герои спорта»</a:t>
            </a:r>
          </a:p>
        </p:txBody>
      </p:sp>
      <p:pic>
        <p:nvPicPr>
          <p:cNvPr id="7" name="Рисунок 6">
            <a:extLst>
              <a:ext uri="{FF2B5EF4-FFF2-40B4-BE49-F238E27FC236}">
                <a16:creationId xmlns:a16="http://schemas.microsoft.com/office/drawing/2014/main" id="{C66F662F-0AB4-4BAE-9EA0-5F0CA6658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740" y="1636149"/>
            <a:ext cx="6245434" cy="4518476"/>
          </a:xfrm>
          <a:prstGeom prst="rect">
            <a:avLst/>
          </a:prstGeom>
        </p:spPr>
      </p:pic>
      <p:pic>
        <p:nvPicPr>
          <p:cNvPr id="9" name="Рисунок 8">
            <a:extLst>
              <a:ext uri="{FF2B5EF4-FFF2-40B4-BE49-F238E27FC236}">
                <a16:creationId xmlns:a16="http://schemas.microsoft.com/office/drawing/2014/main" id="{63431F5A-68E8-419A-98BC-8C44AE219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8485" y="1701978"/>
            <a:ext cx="2779896" cy="4452647"/>
          </a:xfrm>
          <a:prstGeom prst="rect">
            <a:avLst/>
          </a:prstGeom>
        </p:spPr>
      </p:pic>
    </p:spTree>
    <p:extLst>
      <p:ext uri="{BB962C8B-B14F-4D97-AF65-F5344CB8AC3E}">
        <p14:creationId xmlns:p14="http://schemas.microsoft.com/office/powerpoint/2010/main" val="2653880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247B941-E2F8-402D-ADB9-C57B6885E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2727" y="717405"/>
            <a:ext cx="4127534" cy="5581795"/>
          </a:xfrm>
          <a:prstGeom prst="rect">
            <a:avLst/>
          </a:prstGeom>
        </p:spPr>
      </p:pic>
      <p:sp>
        <p:nvSpPr>
          <p:cNvPr id="7" name="TextBox 6">
            <a:extLst>
              <a:ext uri="{FF2B5EF4-FFF2-40B4-BE49-F238E27FC236}">
                <a16:creationId xmlns:a16="http://schemas.microsoft.com/office/drawing/2014/main" id="{14B747B6-C317-4FDD-B9C8-6C9407E1CBF6}"/>
              </a:ext>
            </a:extLst>
          </p:cNvPr>
          <p:cNvSpPr txBox="1"/>
          <p:nvPr/>
        </p:nvSpPr>
        <p:spPr>
          <a:xfrm>
            <a:off x="365760" y="717405"/>
            <a:ext cx="6583680" cy="4832092"/>
          </a:xfrm>
          <a:prstGeom prst="rect">
            <a:avLst/>
          </a:prstGeom>
          <a:noFill/>
        </p:spPr>
        <p:txBody>
          <a:bodyPr wrap="square" rtlCol="0">
            <a:spAutoFit/>
          </a:bodyPr>
          <a:lstStyle/>
          <a:p>
            <a:pPr algn="ctr"/>
            <a:r>
              <a:rPr lang="ru-RU" sz="2800" dirty="0">
                <a:solidFill>
                  <a:schemeClr val="accent2">
                    <a:lumMod val="40000"/>
                    <a:lumOff val="60000"/>
                  </a:schemeClr>
                </a:solidFill>
                <a:latin typeface="Comic Sans MS" panose="030F0702030302020204" pitchFamily="66" charset="0"/>
              </a:rPr>
              <a:t>Мананенко Иван Ильич</a:t>
            </a:r>
          </a:p>
          <a:p>
            <a:pPr algn="ctr"/>
            <a:endParaRPr lang="ru-RU" sz="2800" dirty="0">
              <a:solidFill>
                <a:schemeClr val="accent2">
                  <a:lumMod val="40000"/>
                  <a:lumOff val="60000"/>
                </a:schemeClr>
              </a:solidFill>
              <a:latin typeface="Comic Sans MS" panose="030F0702030302020204" pitchFamily="66" charset="0"/>
            </a:endParaRPr>
          </a:p>
          <a:p>
            <a:pPr algn="ctr"/>
            <a:r>
              <a:rPr lang="ru-RU" sz="2800" dirty="0">
                <a:solidFill>
                  <a:schemeClr val="accent2">
                    <a:lumMod val="40000"/>
                    <a:lumOff val="60000"/>
                  </a:schemeClr>
                </a:solidFill>
                <a:latin typeface="Comic Sans MS" panose="030F0702030302020204" pitchFamily="66" charset="0"/>
              </a:rPr>
              <a:t>Дата рождения: 7.01.1919</a:t>
            </a:r>
          </a:p>
          <a:p>
            <a:pPr algn="ctr"/>
            <a:endParaRPr lang="ru-RU" sz="2800" dirty="0">
              <a:solidFill>
                <a:schemeClr val="accent2">
                  <a:lumMod val="40000"/>
                  <a:lumOff val="60000"/>
                </a:schemeClr>
              </a:solidFill>
              <a:latin typeface="Comic Sans MS" panose="030F0702030302020204" pitchFamily="66" charset="0"/>
            </a:endParaRPr>
          </a:p>
          <a:p>
            <a:pPr algn="ctr"/>
            <a:r>
              <a:rPr lang="ru-RU" sz="2800" dirty="0">
                <a:solidFill>
                  <a:schemeClr val="accent2">
                    <a:lumMod val="40000"/>
                    <a:lumOff val="60000"/>
                  </a:schemeClr>
                </a:solidFill>
                <a:latin typeface="Comic Sans MS" panose="030F0702030302020204" pitchFamily="66" charset="0"/>
              </a:rPr>
              <a:t>Вид спорта: фехтование</a:t>
            </a:r>
          </a:p>
          <a:p>
            <a:pPr algn="ctr"/>
            <a:endParaRPr lang="ru-RU" sz="2800" dirty="0">
              <a:solidFill>
                <a:schemeClr val="accent2">
                  <a:lumMod val="40000"/>
                  <a:lumOff val="60000"/>
                </a:schemeClr>
              </a:solidFill>
              <a:latin typeface="Comic Sans MS" panose="030F0702030302020204" pitchFamily="66" charset="0"/>
            </a:endParaRPr>
          </a:p>
          <a:p>
            <a:pPr algn="ctr"/>
            <a:r>
              <a:rPr lang="ru-RU" sz="2800" dirty="0">
                <a:solidFill>
                  <a:schemeClr val="accent2">
                    <a:lumMod val="40000"/>
                    <a:lumOff val="60000"/>
                  </a:schemeClr>
                </a:solidFill>
                <a:latin typeface="Comic Sans MS" panose="030F0702030302020204" pitchFamily="66" charset="0"/>
              </a:rPr>
              <a:t> 1952 год. Хельсинки. Первые олимпийские игры, в которых участвует сборная Советского Союза.</a:t>
            </a:r>
          </a:p>
          <a:p>
            <a:pPr algn="ctr"/>
            <a:r>
              <a:rPr lang="ru-RU" sz="2800" dirty="0">
                <a:solidFill>
                  <a:schemeClr val="accent2">
                    <a:lumMod val="40000"/>
                    <a:lumOff val="60000"/>
                  </a:schemeClr>
                </a:solidFill>
                <a:latin typeface="Comic Sans MS" panose="030F0702030302020204" pitchFamily="66" charset="0"/>
              </a:rPr>
              <a:t> Лучший результат у саблиста Манаенко - 1/2 финала</a:t>
            </a:r>
            <a:r>
              <a:rPr lang="ru-RU" dirty="0"/>
              <a:t>.</a:t>
            </a:r>
          </a:p>
        </p:txBody>
      </p:sp>
    </p:spTree>
    <p:extLst>
      <p:ext uri="{BB962C8B-B14F-4D97-AF65-F5344CB8AC3E}">
        <p14:creationId xmlns:p14="http://schemas.microsoft.com/office/powerpoint/2010/main" val="1120028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50043F5-5B23-439C-9223-282D930D16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693" y="2842512"/>
            <a:ext cx="2969307" cy="4015488"/>
          </a:xfrm>
          <a:prstGeom prst="rect">
            <a:avLst/>
          </a:prstGeom>
        </p:spPr>
      </p:pic>
      <p:pic>
        <p:nvPicPr>
          <p:cNvPr id="7" name="Рисунок 6">
            <a:extLst>
              <a:ext uri="{FF2B5EF4-FFF2-40B4-BE49-F238E27FC236}">
                <a16:creationId xmlns:a16="http://schemas.microsoft.com/office/drawing/2014/main" id="{CED32B6C-F63A-477D-B12C-A8B8EC7A8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028" y="107884"/>
            <a:ext cx="3310016" cy="4974068"/>
          </a:xfrm>
          <a:prstGeom prst="rect">
            <a:avLst/>
          </a:prstGeom>
        </p:spPr>
      </p:pic>
      <p:sp>
        <p:nvSpPr>
          <p:cNvPr id="10" name="TextBox 9">
            <a:extLst>
              <a:ext uri="{FF2B5EF4-FFF2-40B4-BE49-F238E27FC236}">
                <a16:creationId xmlns:a16="http://schemas.microsoft.com/office/drawing/2014/main" id="{3B2CB390-9997-4D7C-AEE5-BAFD84205029}"/>
              </a:ext>
            </a:extLst>
          </p:cNvPr>
          <p:cNvSpPr txBox="1"/>
          <p:nvPr/>
        </p:nvSpPr>
        <p:spPr>
          <a:xfrm>
            <a:off x="3482044" y="1072797"/>
            <a:ext cx="5740649" cy="3970318"/>
          </a:xfrm>
          <a:prstGeom prst="rect">
            <a:avLst/>
          </a:prstGeom>
          <a:noFill/>
        </p:spPr>
        <p:txBody>
          <a:bodyPr wrap="square">
            <a:spAutoFit/>
          </a:bodyPr>
          <a:lstStyle/>
          <a:p>
            <a:r>
              <a:rPr lang="ru-RU" sz="2800" dirty="0">
                <a:solidFill>
                  <a:schemeClr val="accent2">
                    <a:lumMod val="40000"/>
                    <a:lumOff val="60000"/>
                  </a:schemeClr>
                </a:solidFill>
                <a:latin typeface="Comic Sans MS" panose="030F0702030302020204" pitchFamily="66" charset="0"/>
              </a:rPr>
              <a:t>С 1937 года тренировался в Харьковском институте физической культуры под началом участника летних Олимпийских игр 1900 года Петра </a:t>
            </a:r>
            <a:r>
              <a:rPr lang="ru-RU" sz="2800" dirty="0" err="1">
                <a:solidFill>
                  <a:schemeClr val="accent2">
                    <a:lumMod val="40000"/>
                    <a:lumOff val="60000"/>
                  </a:schemeClr>
                </a:solidFill>
                <a:latin typeface="Comic Sans MS" panose="030F0702030302020204" pitchFamily="66" charset="0"/>
              </a:rPr>
              <a:t>Заковорота</a:t>
            </a:r>
            <a:r>
              <a:rPr lang="ru-RU" sz="2800" dirty="0">
                <a:solidFill>
                  <a:schemeClr val="accent2">
                    <a:lumMod val="40000"/>
                    <a:lumOff val="60000"/>
                  </a:schemeClr>
                </a:solidFill>
                <a:latin typeface="Comic Sans MS" panose="030F0702030302020204" pitchFamily="66" charset="0"/>
              </a:rPr>
              <a:t>. В 1939 годах создал фехтовальную секцию в местном кавалерийском училище</a:t>
            </a:r>
          </a:p>
        </p:txBody>
      </p:sp>
    </p:spTree>
    <p:extLst>
      <p:ext uri="{BB962C8B-B14F-4D97-AF65-F5344CB8AC3E}">
        <p14:creationId xmlns:p14="http://schemas.microsoft.com/office/powerpoint/2010/main" val="4054477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7D3E99D3-B42D-400A-9D7C-F301E2C8A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21885"/>
            <a:ext cx="3667760" cy="5990675"/>
          </a:xfrm>
          <a:prstGeom prst="rect">
            <a:avLst/>
          </a:prstGeom>
        </p:spPr>
      </p:pic>
      <p:sp>
        <p:nvSpPr>
          <p:cNvPr id="8" name="TextBox 7">
            <a:extLst>
              <a:ext uri="{FF2B5EF4-FFF2-40B4-BE49-F238E27FC236}">
                <a16:creationId xmlns:a16="http://schemas.microsoft.com/office/drawing/2014/main" id="{87BEEF25-72E7-4B2D-B652-4B675568D4F3}"/>
              </a:ext>
            </a:extLst>
          </p:cNvPr>
          <p:cNvSpPr txBox="1"/>
          <p:nvPr/>
        </p:nvSpPr>
        <p:spPr>
          <a:xfrm>
            <a:off x="4119418" y="1015969"/>
            <a:ext cx="6483927" cy="830997"/>
          </a:xfrm>
          <a:prstGeom prst="rect">
            <a:avLst/>
          </a:prstGeom>
          <a:noFill/>
        </p:spPr>
        <p:txBody>
          <a:bodyPr wrap="square" rtlCol="0">
            <a:spAutoFit/>
          </a:bodyPr>
          <a:lstStyle/>
          <a:p>
            <a:r>
              <a:rPr lang="ru-RU" sz="2400" dirty="0">
                <a:solidFill>
                  <a:schemeClr val="accent2">
                    <a:lumMod val="40000"/>
                    <a:lumOff val="60000"/>
                  </a:schemeClr>
                </a:solidFill>
                <a:latin typeface="Comic Sans MS" panose="030F0702030302020204" pitchFamily="66" charset="0"/>
              </a:rPr>
              <a:t>Во время Великой Отечественной войны работал в частях особого назначения</a:t>
            </a:r>
          </a:p>
        </p:txBody>
      </p:sp>
      <p:sp>
        <p:nvSpPr>
          <p:cNvPr id="9" name="TextBox 8">
            <a:extLst>
              <a:ext uri="{FF2B5EF4-FFF2-40B4-BE49-F238E27FC236}">
                <a16:creationId xmlns:a16="http://schemas.microsoft.com/office/drawing/2014/main" id="{9C6CDE45-97F7-4E2A-8B5A-7028C2B4DD1C}"/>
              </a:ext>
            </a:extLst>
          </p:cNvPr>
          <p:cNvSpPr txBox="1"/>
          <p:nvPr/>
        </p:nvSpPr>
        <p:spPr>
          <a:xfrm>
            <a:off x="4119418" y="2548588"/>
            <a:ext cx="7075054" cy="3785652"/>
          </a:xfrm>
          <a:prstGeom prst="rect">
            <a:avLst/>
          </a:prstGeom>
          <a:noFill/>
        </p:spPr>
        <p:txBody>
          <a:bodyPr wrap="square" rtlCol="0">
            <a:spAutoFit/>
          </a:bodyPr>
          <a:lstStyle/>
          <a:p>
            <a:r>
              <a:rPr lang="ru-RU" sz="2400" dirty="0">
                <a:solidFill>
                  <a:schemeClr val="accent2">
                    <a:lumMod val="40000"/>
                    <a:lumOff val="60000"/>
                  </a:schemeClr>
                </a:solidFill>
                <a:latin typeface="Comic Sans MS" panose="030F0702030302020204" pitchFamily="66" charset="0"/>
              </a:rPr>
              <a:t>Когда в 1944 году возобновились чемпионаты страны, стал представлять на них столичное «Динамо». В тот год он занял третье место в турнире рапиристов, четвертое – в соревнованиях саблистов, и стал пятым в ныне не существующем троеборье, где в зачет шли результаты в трех видах оружия – рапире, сабле и винтовке с эластичным штыком. В 1945 году он стал вторым в турнире шпажистов. </a:t>
            </a:r>
          </a:p>
        </p:txBody>
      </p:sp>
    </p:spTree>
    <p:extLst>
      <p:ext uri="{BB962C8B-B14F-4D97-AF65-F5344CB8AC3E}">
        <p14:creationId xmlns:p14="http://schemas.microsoft.com/office/powerpoint/2010/main" val="3536621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2C9469F7-96DC-4940-A353-D6EE04B18E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41" y="221396"/>
            <a:ext cx="4254093" cy="6392763"/>
          </a:xfrm>
          <a:prstGeom prst="rect">
            <a:avLst/>
          </a:prstGeom>
        </p:spPr>
      </p:pic>
      <p:sp>
        <p:nvSpPr>
          <p:cNvPr id="7" name="TextBox 6">
            <a:extLst>
              <a:ext uri="{FF2B5EF4-FFF2-40B4-BE49-F238E27FC236}">
                <a16:creationId xmlns:a16="http://schemas.microsoft.com/office/drawing/2014/main" id="{8FB4A46D-F402-472E-B471-60859A59A51C}"/>
              </a:ext>
            </a:extLst>
          </p:cNvPr>
          <p:cNvSpPr txBox="1"/>
          <p:nvPr/>
        </p:nvSpPr>
        <p:spPr>
          <a:xfrm>
            <a:off x="4636655" y="612844"/>
            <a:ext cx="6881090" cy="5632311"/>
          </a:xfrm>
          <a:prstGeom prst="rect">
            <a:avLst/>
          </a:prstGeom>
          <a:noFill/>
        </p:spPr>
        <p:txBody>
          <a:bodyPr wrap="square" rtlCol="0">
            <a:spAutoFit/>
          </a:bodyPr>
          <a:lstStyle/>
          <a:p>
            <a:r>
              <a:rPr lang="ru-RU" b="1" dirty="0">
                <a:solidFill>
                  <a:schemeClr val="accent2">
                    <a:lumMod val="40000"/>
                    <a:lumOff val="60000"/>
                  </a:schemeClr>
                </a:solidFill>
                <a:latin typeface="Comic Sans MS" panose="030F0702030302020204" pitchFamily="66" charset="0"/>
              </a:rPr>
              <a:t>Входил в состав сборной команды СССР с 1947 по 1952 год. Участник Олимпийских игр 1952 года (показал лучший результат среди советских фехтовальщиков — вышел в полуфинал личного первенства по фехтованию на саблях).</a:t>
            </a:r>
          </a:p>
          <a:p>
            <a:r>
              <a:rPr lang="ru-RU" b="1" dirty="0">
                <a:solidFill>
                  <a:schemeClr val="accent2">
                    <a:lumMod val="40000"/>
                    <a:lumOff val="60000"/>
                  </a:schemeClr>
                </a:solidFill>
                <a:latin typeface="Comic Sans MS" panose="030F0702030302020204" pitchFamily="66" charset="0"/>
              </a:rPr>
              <a:t>Чемпион СССР 1950 и 1951 годов по рапире, 1947 года по сабле.</a:t>
            </a:r>
          </a:p>
          <a:p>
            <a:endParaRPr lang="ru-RU" b="1" dirty="0">
              <a:solidFill>
                <a:schemeClr val="accent2">
                  <a:lumMod val="40000"/>
                  <a:lumOff val="60000"/>
                </a:schemeClr>
              </a:solidFill>
              <a:latin typeface="Comic Sans MS" panose="030F0702030302020204" pitchFamily="66" charset="0"/>
            </a:endParaRPr>
          </a:p>
          <a:p>
            <a:r>
              <a:rPr lang="ru-RU" b="1" dirty="0">
                <a:solidFill>
                  <a:schemeClr val="accent2">
                    <a:lumMod val="40000"/>
                    <a:lumOff val="60000"/>
                  </a:schemeClr>
                </a:solidFill>
                <a:latin typeface="Comic Sans MS" panose="030F0702030302020204" pitchFamily="66" charset="0"/>
              </a:rPr>
              <a:t> Старший тренер московского «Динамо» с 1949 по 1980 год. С 1953 года старший тренер женской сборной команды СССР по рапире. Тренер сборной СССР по сабле на Олимпийских играх 1956 года. Тренер сборной СССР по женской рапире на Олимпийских играх 1960, 1964, 1968, 1972 годов. Под его руководством команда трижды становилась олимпийским чемпионом — в 1960, 1964 и 1972 годах и 7 раз чемпионом мира. Подготовил чемпионов и призеров Олимпийских игр и мира </a:t>
            </a:r>
            <a:r>
              <a:rPr lang="ru-RU" b="1" dirty="0" err="1">
                <a:solidFill>
                  <a:schemeClr val="accent2">
                    <a:lumMod val="40000"/>
                    <a:lumOff val="60000"/>
                  </a:schemeClr>
                </a:solidFill>
                <a:latin typeface="Comic Sans MS" panose="030F0702030302020204" pitchFamily="66" charset="0"/>
              </a:rPr>
              <a:t>В.Растворову</a:t>
            </a:r>
            <a:r>
              <a:rPr lang="ru-RU" b="1" dirty="0">
                <a:solidFill>
                  <a:schemeClr val="accent2">
                    <a:lumMod val="40000"/>
                    <a:lumOff val="60000"/>
                  </a:schemeClr>
                </a:solidFill>
                <a:latin typeface="Comic Sans MS" panose="030F0702030302020204" pitchFamily="66" charset="0"/>
              </a:rPr>
              <a:t>, </a:t>
            </a:r>
            <a:r>
              <a:rPr lang="ru-RU" b="1" dirty="0" err="1">
                <a:solidFill>
                  <a:schemeClr val="accent2">
                    <a:lumMod val="40000"/>
                    <a:lumOff val="60000"/>
                  </a:schemeClr>
                </a:solidFill>
                <a:latin typeface="Comic Sans MS" panose="030F0702030302020204" pitchFamily="66" charset="0"/>
              </a:rPr>
              <a:t>А.Забелину</a:t>
            </a:r>
            <a:r>
              <a:rPr lang="ru-RU" b="1" dirty="0">
                <a:solidFill>
                  <a:schemeClr val="accent2">
                    <a:lumMod val="40000"/>
                    <a:lumOff val="60000"/>
                  </a:schemeClr>
                </a:solidFill>
                <a:latin typeface="Comic Sans MS" panose="030F0702030302020204" pitchFamily="66" charset="0"/>
              </a:rPr>
              <a:t>, </a:t>
            </a:r>
            <a:r>
              <a:rPr lang="ru-RU" b="1" dirty="0" err="1">
                <a:solidFill>
                  <a:schemeClr val="accent2">
                    <a:lumMod val="40000"/>
                    <a:lumOff val="60000"/>
                  </a:schemeClr>
                </a:solidFill>
                <a:latin typeface="Comic Sans MS" panose="030F0702030302020204" pitchFamily="66" charset="0"/>
              </a:rPr>
              <a:t>Г.Горохову</a:t>
            </a:r>
            <a:r>
              <a:rPr lang="ru-RU" b="1" dirty="0">
                <a:solidFill>
                  <a:schemeClr val="accent2">
                    <a:lumMod val="40000"/>
                    <a:lumOff val="60000"/>
                  </a:schemeClr>
                </a:solidFill>
                <a:latin typeface="Comic Sans MS" panose="030F0702030302020204" pitchFamily="66" charset="0"/>
              </a:rPr>
              <a:t>, </a:t>
            </a:r>
            <a:r>
              <a:rPr lang="ru-RU" b="1" dirty="0" err="1">
                <a:solidFill>
                  <a:schemeClr val="accent2">
                    <a:lumMod val="40000"/>
                    <a:lumOff val="60000"/>
                  </a:schemeClr>
                </a:solidFill>
                <a:latin typeface="Comic Sans MS" panose="030F0702030302020204" pitchFamily="66" charset="0"/>
              </a:rPr>
              <a:t>Я.Рыльского</a:t>
            </a:r>
            <a:r>
              <a:rPr lang="ru-RU" b="1" dirty="0">
                <a:solidFill>
                  <a:schemeClr val="accent2">
                    <a:lumMod val="40000"/>
                    <a:lumOff val="60000"/>
                  </a:schemeClr>
                </a:solidFill>
                <a:latin typeface="Comic Sans MS" panose="030F0702030302020204" pitchFamily="66" charset="0"/>
              </a:rPr>
              <a:t>, </a:t>
            </a:r>
            <a:r>
              <a:rPr lang="ru-RU" b="1" dirty="0" err="1">
                <a:solidFill>
                  <a:schemeClr val="accent2">
                    <a:lumMod val="40000"/>
                    <a:lumOff val="60000"/>
                  </a:schemeClr>
                </a:solidFill>
                <a:latin typeface="Comic Sans MS" panose="030F0702030302020204" pitchFamily="66" charset="0"/>
              </a:rPr>
              <a:t>Ю.Рудова</a:t>
            </a:r>
            <a:r>
              <a:rPr lang="ru-RU" b="1" dirty="0">
                <a:solidFill>
                  <a:schemeClr val="accent2">
                    <a:lumMod val="40000"/>
                    <a:lumOff val="60000"/>
                  </a:schemeClr>
                </a:solidFill>
                <a:latin typeface="Comic Sans MS" panose="030F0702030302020204" pitchFamily="66" charset="0"/>
              </a:rPr>
              <a:t>, </a:t>
            </a:r>
            <a:r>
              <a:rPr lang="ru-RU" b="1" dirty="0" err="1">
                <a:solidFill>
                  <a:schemeClr val="accent2">
                    <a:lumMod val="40000"/>
                    <a:lumOff val="60000"/>
                  </a:schemeClr>
                </a:solidFill>
                <a:latin typeface="Comic Sans MS" panose="030F0702030302020204" pitchFamily="66" charset="0"/>
              </a:rPr>
              <a:t>Л.Романова</a:t>
            </a:r>
            <a:r>
              <a:rPr lang="ru-RU" b="1" dirty="0">
                <a:solidFill>
                  <a:schemeClr val="accent2">
                    <a:lumMod val="40000"/>
                    <a:lumOff val="60000"/>
                  </a:schemeClr>
                </a:solidFill>
                <a:latin typeface="Comic Sans MS" panose="030F0702030302020204" pitchFamily="66" charset="0"/>
              </a:rPr>
              <a:t>.</a:t>
            </a:r>
          </a:p>
          <a:p>
            <a:endParaRPr lang="ru-RU" dirty="0">
              <a:solidFill>
                <a:schemeClr val="accent2">
                  <a:lumMod val="40000"/>
                  <a:lumOff val="60000"/>
                </a:schemeClr>
              </a:solidFill>
              <a:latin typeface="Comic Sans MS" panose="030F0702030302020204" pitchFamily="66" charset="0"/>
            </a:endParaRPr>
          </a:p>
        </p:txBody>
      </p:sp>
    </p:spTree>
    <p:extLst>
      <p:ext uri="{BB962C8B-B14F-4D97-AF65-F5344CB8AC3E}">
        <p14:creationId xmlns:p14="http://schemas.microsoft.com/office/powerpoint/2010/main" val="4177078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9AEE2D-6B25-498A-BC5C-B29149E0BEC1}"/>
              </a:ext>
            </a:extLst>
          </p:cNvPr>
          <p:cNvSpPr txBox="1"/>
          <p:nvPr/>
        </p:nvSpPr>
        <p:spPr>
          <a:xfrm>
            <a:off x="729673" y="701964"/>
            <a:ext cx="10815782" cy="5078313"/>
          </a:xfrm>
          <a:prstGeom prst="rect">
            <a:avLst/>
          </a:prstGeom>
          <a:noFill/>
        </p:spPr>
        <p:txBody>
          <a:bodyPr wrap="square" rtlCol="0">
            <a:spAutoFit/>
          </a:bodyPr>
          <a:lstStyle/>
          <a:p>
            <a:r>
              <a:rPr lang="ru-RU" dirty="0">
                <a:solidFill>
                  <a:schemeClr val="accent2">
                    <a:lumMod val="40000"/>
                    <a:lumOff val="60000"/>
                  </a:schemeClr>
                </a:solidFill>
                <a:latin typeface="Comic Sans MS" panose="030F0702030302020204" pitchFamily="66" charset="0"/>
              </a:rPr>
              <a:t>1955 год. Чемпионат мира в Риме. 3-е место занимает сборная СССР по сабле. В ее составе Яков Рыльский, ученик Манаенко.</a:t>
            </a:r>
          </a:p>
          <a:p>
            <a:endParaRPr lang="ru-RU" dirty="0">
              <a:solidFill>
                <a:schemeClr val="accent2">
                  <a:lumMod val="40000"/>
                  <a:lumOff val="60000"/>
                </a:schemeClr>
              </a:solidFill>
              <a:latin typeface="Comic Sans MS" panose="030F0702030302020204" pitchFamily="66" charset="0"/>
            </a:endParaRPr>
          </a:p>
          <a:p>
            <a:r>
              <a:rPr lang="ru-RU" dirty="0">
                <a:solidFill>
                  <a:schemeClr val="accent2">
                    <a:lumMod val="40000"/>
                    <a:lumOff val="60000"/>
                  </a:schemeClr>
                </a:solidFill>
                <a:latin typeface="Comic Sans MS" panose="030F0702030302020204" pitchFamily="66" charset="0"/>
              </a:rPr>
              <a:t>1956 год. Олимпийские игры в Мельбурне. Яков Рыльский вновь уезжает с бронзовой медалью командного первенства.</a:t>
            </a:r>
          </a:p>
          <a:p>
            <a:endParaRPr lang="ru-RU" dirty="0">
              <a:solidFill>
                <a:schemeClr val="accent2">
                  <a:lumMod val="40000"/>
                  <a:lumOff val="60000"/>
                </a:schemeClr>
              </a:solidFill>
              <a:latin typeface="Comic Sans MS" panose="030F0702030302020204" pitchFamily="66" charset="0"/>
            </a:endParaRPr>
          </a:p>
          <a:p>
            <a:r>
              <a:rPr lang="ru-RU" dirty="0">
                <a:solidFill>
                  <a:schemeClr val="accent2">
                    <a:lumMod val="40000"/>
                    <a:lumOff val="60000"/>
                  </a:schemeClr>
                </a:solidFill>
                <a:latin typeface="Comic Sans MS" panose="030F0702030302020204" pitchFamily="66" charset="0"/>
              </a:rPr>
              <a:t>1956 год. Чемпионат мира в Лондоне. Первое место занимает команда рапиристок. В ней фехтуют две ученицы Манаенко - Александра Забелина и Валентина </a:t>
            </a:r>
            <a:r>
              <a:rPr lang="ru-RU" dirty="0" err="1">
                <a:solidFill>
                  <a:schemeClr val="accent2">
                    <a:lumMod val="40000"/>
                    <a:lumOff val="60000"/>
                  </a:schemeClr>
                </a:solidFill>
                <a:latin typeface="Comic Sans MS" panose="030F0702030302020204" pitchFamily="66" charset="0"/>
              </a:rPr>
              <a:t>Растворова</a:t>
            </a:r>
            <a:r>
              <a:rPr lang="ru-RU" dirty="0">
                <a:solidFill>
                  <a:schemeClr val="accent2">
                    <a:lumMod val="40000"/>
                    <a:lumOff val="60000"/>
                  </a:schemeClr>
                </a:solidFill>
                <a:latin typeface="Comic Sans MS" panose="030F0702030302020204" pitchFamily="66" charset="0"/>
              </a:rPr>
              <a:t>.</a:t>
            </a:r>
          </a:p>
          <a:p>
            <a:endParaRPr lang="ru-RU" dirty="0">
              <a:solidFill>
                <a:schemeClr val="accent2">
                  <a:lumMod val="40000"/>
                  <a:lumOff val="60000"/>
                </a:schemeClr>
              </a:solidFill>
              <a:latin typeface="Comic Sans MS" panose="030F0702030302020204" pitchFamily="66" charset="0"/>
            </a:endParaRPr>
          </a:p>
          <a:p>
            <a:r>
              <a:rPr lang="ru-RU" dirty="0">
                <a:solidFill>
                  <a:schemeClr val="accent2">
                    <a:lumMod val="40000"/>
                    <a:lumOff val="60000"/>
                  </a:schemeClr>
                </a:solidFill>
                <a:latin typeface="Comic Sans MS" panose="030F0702030302020204" pitchFamily="66" charset="0"/>
              </a:rPr>
              <a:t>1957 год. Чемпионат мира. В финале теперь уже личного турнира те же ученицы советского педагога. А. Забелина впервые в истории нашей страны получает золотую медаль. В. </a:t>
            </a:r>
            <a:r>
              <a:rPr lang="ru-RU" dirty="0" err="1">
                <a:solidFill>
                  <a:schemeClr val="accent2">
                    <a:lumMod val="40000"/>
                    <a:lumOff val="60000"/>
                  </a:schemeClr>
                </a:solidFill>
                <a:latin typeface="Comic Sans MS" panose="030F0702030302020204" pitchFamily="66" charset="0"/>
              </a:rPr>
              <a:t>Растворова</a:t>
            </a:r>
            <a:r>
              <a:rPr lang="ru-RU" dirty="0">
                <a:solidFill>
                  <a:schemeClr val="accent2">
                    <a:lumMod val="40000"/>
                    <a:lumOff val="60000"/>
                  </a:schemeClr>
                </a:solidFill>
                <a:latin typeface="Comic Sans MS" panose="030F0702030302020204" pitchFamily="66" charset="0"/>
              </a:rPr>
              <a:t> занимает 4-е место. Яков Рыльский дарит тренеру «серебро» командного первенства.</a:t>
            </a:r>
          </a:p>
          <a:p>
            <a:endParaRPr lang="ru-RU" dirty="0">
              <a:solidFill>
                <a:schemeClr val="accent2">
                  <a:lumMod val="40000"/>
                  <a:lumOff val="60000"/>
                </a:schemeClr>
              </a:solidFill>
              <a:latin typeface="Comic Sans MS" panose="030F0702030302020204" pitchFamily="66" charset="0"/>
            </a:endParaRPr>
          </a:p>
          <a:p>
            <a:r>
              <a:rPr lang="ru-RU" dirty="0">
                <a:solidFill>
                  <a:schemeClr val="accent2">
                    <a:lumMod val="40000"/>
                    <a:lumOff val="60000"/>
                  </a:schemeClr>
                </a:solidFill>
                <a:latin typeface="Comic Sans MS" panose="030F0702030302020204" pitchFamily="66" charset="0"/>
              </a:rPr>
              <a:t>1958 год. Чемпионат мира в Филадельфии. Вновь звучит Гимн Советского Союза. Вновь на верхней ступени пьедестала личных соревнований ученица советского тренера В. </a:t>
            </a:r>
            <a:r>
              <a:rPr lang="ru-RU" dirty="0" err="1">
                <a:solidFill>
                  <a:schemeClr val="accent2">
                    <a:lumMod val="40000"/>
                    <a:lumOff val="60000"/>
                  </a:schemeClr>
                </a:solidFill>
                <a:latin typeface="Comic Sans MS" panose="030F0702030302020204" pitchFamily="66" charset="0"/>
              </a:rPr>
              <a:t>Растворова</a:t>
            </a:r>
            <a:r>
              <a:rPr lang="ru-RU" dirty="0">
                <a:solidFill>
                  <a:schemeClr val="accent2">
                    <a:lumMod val="40000"/>
                    <a:lumOff val="60000"/>
                  </a:schemeClr>
                </a:solidFill>
                <a:latin typeface="Comic Sans MS" panose="030F0702030302020204" pitchFamily="66" charset="0"/>
              </a:rPr>
              <a:t>. И еще раз гремят фанфары - в честь команды наших девушек. Теперь уже в ней три воспитанницы Манаенко: Г. Горохова, А. Забелина, В. </a:t>
            </a:r>
            <a:r>
              <a:rPr lang="ru-RU" dirty="0" err="1">
                <a:solidFill>
                  <a:schemeClr val="accent2">
                    <a:lumMod val="40000"/>
                    <a:lumOff val="60000"/>
                  </a:schemeClr>
                </a:solidFill>
                <a:latin typeface="Comic Sans MS" panose="030F0702030302020204" pitchFamily="66" charset="0"/>
              </a:rPr>
              <a:t>Растворова</a:t>
            </a:r>
            <a:r>
              <a:rPr lang="ru-RU" dirty="0">
                <a:solidFill>
                  <a:schemeClr val="accent2">
                    <a:lumMod val="40000"/>
                    <a:lumOff val="60000"/>
                  </a:schemeClr>
                </a:solidFill>
                <a:latin typeface="Comic Sans MS" panose="030F0702030302020204" pitchFamily="66" charset="0"/>
              </a:rPr>
              <a:t>.</a:t>
            </a:r>
          </a:p>
        </p:txBody>
      </p:sp>
    </p:spTree>
    <p:extLst>
      <p:ext uri="{BB962C8B-B14F-4D97-AF65-F5344CB8AC3E}">
        <p14:creationId xmlns:p14="http://schemas.microsoft.com/office/powerpoint/2010/main" val="3893449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1A06BD8-13D3-4F2F-A1F4-F20601CF6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50" y="414020"/>
            <a:ext cx="5164667" cy="3873500"/>
          </a:xfrm>
          <a:prstGeom prst="rect">
            <a:avLst/>
          </a:prstGeom>
        </p:spPr>
      </p:pic>
      <p:pic>
        <p:nvPicPr>
          <p:cNvPr id="5" name="Рисунок 4">
            <a:extLst>
              <a:ext uri="{FF2B5EF4-FFF2-40B4-BE49-F238E27FC236}">
                <a16:creationId xmlns:a16="http://schemas.microsoft.com/office/drawing/2014/main" id="{484C249C-9478-4955-9A85-DA5915AAC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0885" y="1155221"/>
            <a:ext cx="4572000" cy="5504688"/>
          </a:xfrm>
          <a:prstGeom prst="rect">
            <a:avLst/>
          </a:prstGeom>
        </p:spPr>
      </p:pic>
    </p:spTree>
    <p:extLst>
      <p:ext uri="{BB962C8B-B14F-4D97-AF65-F5344CB8AC3E}">
        <p14:creationId xmlns:p14="http://schemas.microsoft.com/office/powerpoint/2010/main" val="3124867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7AF0E3-A6ED-4CCE-8F6C-F13D97F2F66E}"/>
              </a:ext>
            </a:extLst>
          </p:cNvPr>
          <p:cNvSpPr txBox="1"/>
          <p:nvPr/>
        </p:nvSpPr>
        <p:spPr>
          <a:xfrm>
            <a:off x="207818" y="320221"/>
            <a:ext cx="10474037" cy="369332"/>
          </a:xfrm>
          <a:prstGeom prst="rect">
            <a:avLst/>
          </a:prstGeom>
          <a:noFill/>
        </p:spPr>
        <p:txBody>
          <a:bodyPr wrap="square" rtlCol="0">
            <a:spAutoFit/>
          </a:bodyPr>
          <a:lstStyle/>
          <a:p>
            <a:r>
              <a:rPr lang="ru-RU" b="1" i="1" dirty="0">
                <a:solidFill>
                  <a:schemeClr val="accent2">
                    <a:lumMod val="40000"/>
                    <a:lumOff val="60000"/>
                  </a:schemeClr>
                </a:solidFill>
                <a:latin typeface="Comic Sans MS" panose="030F0702030302020204" pitchFamily="66" charset="0"/>
              </a:rPr>
              <a:t>В 2007 </a:t>
            </a:r>
            <a:r>
              <a:rPr lang="ru-RU" dirty="0">
                <a:solidFill>
                  <a:schemeClr val="accent2">
                    <a:lumMod val="40000"/>
                    <a:lumOff val="60000"/>
                  </a:schemeClr>
                </a:solidFill>
                <a:latin typeface="Comic Sans MS" panose="030F0702030302020204" pitchFamily="66" charset="0"/>
              </a:rPr>
              <a:t>году введён в Зал славы отечественного фехтования как тренер</a:t>
            </a:r>
          </a:p>
        </p:txBody>
      </p:sp>
      <p:pic>
        <p:nvPicPr>
          <p:cNvPr id="9" name="Рисунок 8">
            <a:extLst>
              <a:ext uri="{FF2B5EF4-FFF2-40B4-BE49-F238E27FC236}">
                <a16:creationId xmlns:a16="http://schemas.microsoft.com/office/drawing/2014/main" id="{D2A30518-7F6D-4BCC-A3C2-B98E7D8C08A5}"/>
              </a:ext>
            </a:extLst>
          </p:cNvPr>
          <p:cNvPicPr>
            <a:picLocks noChangeAspect="1"/>
          </p:cNvPicPr>
          <p:nvPr/>
        </p:nvPicPr>
        <p:blipFill rotWithShape="1">
          <a:blip r:embed="rId2"/>
          <a:srcRect l="34015" t="36767" r="18636" b="34276"/>
          <a:stretch/>
        </p:blipFill>
        <p:spPr>
          <a:xfrm>
            <a:off x="794327" y="1098030"/>
            <a:ext cx="5772729" cy="1985819"/>
          </a:xfrm>
          <a:prstGeom prst="rect">
            <a:avLst/>
          </a:prstGeom>
        </p:spPr>
      </p:pic>
      <p:sp>
        <p:nvSpPr>
          <p:cNvPr id="10" name="TextBox 9">
            <a:extLst>
              <a:ext uri="{FF2B5EF4-FFF2-40B4-BE49-F238E27FC236}">
                <a16:creationId xmlns:a16="http://schemas.microsoft.com/office/drawing/2014/main" id="{A3127CCF-580F-40E0-B198-A402A3CE491D}"/>
              </a:ext>
            </a:extLst>
          </p:cNvPr>
          <p:cNvSpPr txBox="1"/>
          <p:nvPr/>
        </p:nvSpPr>
        <p:spPr>
          <a:xfrm>
            <a:off x="344516" y="3235187"/>
            <a:ext cx="7539644" cy="3416320"/>
          </a:xfrm>
          <a:prstGeom prst="rect">
            <a:avLst/>
          </a:prstGeom>
          <a:noFill/>
        </p:spPr>
        <p:txBody>
          <a:bodyPr wrap="square" rtlCol="0">
            <a:spAutoFit/>
          </a:bodyPr>
          <a:lstStyle/>
          <a:p>
            <a:r>
              <a:rPr lang="ru-RU" b="1" i="1" dirty="0">
                <a:solidFill>
                  <a:schemeClr val="accent2">
                    <a:lumMod val="40000"/>
                    <a:lumOff val="60000"/>
                  </a:schemeClr>
                </a:solidFill>
                <a:latin typeface="Comic Sans MS" panose="030F0702030302020204" pitchFamily="66" charset="0"/>
              </a:rPr>
              <a:t>В 1969 </a:t>
            </a:r>
            <a:r>
              <a:rPr lang="ru-RU" dirty="0">
                <a:solidFill>
                  <a:schemeClr val="accent2">
                    <a:lumMod val="40000"/>
                    <a:lumOff val="60000"/>
                  </a:schemeClr>
                </a:solidFill>
                <a:latin typeface="Comic Sans MS" panose="030F0702030302020204" pitchFamily="66" charset="0"/>
              </a:rPr>
              <a:t>году участвует в сьемках фильма «Сотвори бой» в качестве каскадера-постановщика.</a:t>
            </a:r>
          </a:p>
          <a:p>
            <a:endParaRPr lang="ru-RU" dirty="0">
              <a:solidFill>
                <a:schemeClr val="accent2">
                  <a:lumMod val="40000"/>
                  <a:lumOff val="60000"/>
                </a:schemeClr>
              </a:solidFill>
              <a:latin typeface="Comic Sans MS" panose="030F0702030302020204" pitchFamily="66" charset="0"/>
            </a:endParaRPr>
          </a:p>
          <a:p>
            <a:r>
              <a:rPr lang="ru-RU" i="1" dirty="0">
                <a:solidFill>
                  <a:schemeClr val="accent2">
                    <a:lumMod val="40000"/>
                    <a:lumOff val="60000"/>
                  </a:schemeClr>
                </a:solidFill>
                <a:latin typeface="Comic Sans MS" panose="030F0702030302020204" pitchFamily="66" charset="0"/>
              </a:rPr>
              <a:t>«Двух фехтовальщиков - Николая Ястребова и Ивана Полесского, чемпиона мира, - связывает многолетняя дружба и соперничество. Однажды во время лодочной прогулки, накануне заключительного турнира, Николай повредил руку Ивану. Корреспондент Владимир Хвостов, бывший фехтовальщик, пытаясь убедить Ивана, что поступок Николая не случайный, возобновляет занятия спортом, чтобы на деле уличить Полесского. Но тщетно - Иван не допускает мысли о подлости друга.»</a:t>
            </a:r>
          </a:p>
        </p:txBody>
      </p:sp>
      <p:pic>
        <p:nvPicPr>
          <p:cNvPr id="12" name="Рисунок 11">
            <a:extLst>
              <a:ext uri="{FF2B5EF4-FFF2-40B4-BE49-F238E27FC236}">
                <a16:creationId xmlns:a16="http://schemas.microsoft.com/office/drawing/2014/main" id="{FC240D49-8099-44CE-BD78-9488653BD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2057" y="3625211"/>
            <a:ext cx="2027383" cy="3041075"/>
          </a:xfrm>
          <a:prstGeom prst="rect">
            <a:avLst/>
          </a:prstGeom>
        </p:spPr>
      </p:pic>
      <p:pic>
        <p:nvPicPr>
          <p:cNvPr id="14" name="Рисунок 13">
            <a:extLst>
              <a:ext uri="{FF2B5EF4-FFF2-40B4-BE49-F238E27FC236}">
                <a16:creationId xmlns:a16="http://schemas.microsoft.com/office/drawing/2014/main" id="{6F982C49-B883-4EC7-986D-51E401C86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2815" y="1027544"/>
            <a:ext cx="3297382" cy="2473037"/>
          </a:xfrm>
          <a:prstGeom prst="rect">
            <a:avLst/>
          </a:prstGeom>
        </p:spPr>
      </p:pic>
    </p:spTree>
    <p:extLst>
      <p:ext uri="{BB962C8B-B14F-4D97-AF65-F5344CB8AC3E}">
        <p14:creationId xmlns:p14="http://schemas.microsoft.com/office/powerpoint/2010/main" val="271524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7881" y="2136338"/>
            <a:ext cx="10806545" cy="2862322"/>
          </a:xfrm>
          <a:prstGeom prst="rect">
            <a:avLst/>
          </a:prstGeom>
        </p:spPr>
        <p:txBody>
          <a:bodyPr wrap="square">
            <a:spAutoFit/>
          </a:bodyPr>
          <a:lstStyle/>
          <a:p>
            <a:r>
              <a:rPr lang="en-US" dirty="0">
                <a:solidFill>
                  <a:schemeClr val="accent2">
                    <a:lumMod val="40000"/>
                    <a:lumOff val="60000"/>
                  </a:schemeClr>
                </a:solidFill>
                <a:latin typeface="Comic Sans MS" panose="030F0702030302020204" pitchFamily="66" charset="0"/>
              </a:rPr>
              <a:t>https://www.youtube.com/watch?v=LDgbrK4NIZI</a:t>
            </a:r>
            <a:endParaRPr lang="ru-RU" dirty="0">
              <a:solidFill>
                <a:schemeClr val="accent2">
                  <a:lumMod val="40000"/>
                  <a:lumOff val="60000"/>
                </a:schemeClr>
              </a:solidFill>
              <a:latin typeface="Comic Sans MS" panose="030F0702030302020204" pitchFamily="66" charset="0"/>
            </a:endParaRPr>
          </a:p>
          <a:p>
            <a:endParaRPr lang="ru-RU" dirty="0">
              <a:solidFill>
                <a:schemeClr val="accent2">
                  <a:lumMod val="40000"/>
                  <a:lumOff val="60000"/>
                </a:schemeClr>
              </a:solidFill>
              <a:latin typeface="Comic Sans MS" panose="030F0702030302020204" pitchFamily="66" charset="0"/>
            </a:endParaRPr>
          </a:p>
          <a:p>
            <a:endParaRPr lang="ru-RU" dirty="0">
              <a:solidFill>
                <a:schemeClr val="accent2">
                  <a:lumMod val="40000"/>
                  <a:lumOff val="60000"/>
                </a:schemeClr>
              </a:solidFill>
              <a:latin typeface="Comic Sans MS" panose="030F0702030302020204" pitchFamily="66" charset="0"/>
            </a:endParaRPr>
          </a:p>
          <a:p>
            <a:r>
              <a:rPr lang="en-US" dirty="0">
                <a:solidFill>
                  <a:schemeClr val="accent2">
                    <a:lumMod val="40000"/>
                    <a:lumOff val="60000"/>
                  </a:schemeClr>
                </a:solidFill>
                <a:latin typeface="Comic Sans MS" panose="030F0702030302020204" pitchFamily="66" charset="0"/>
              </a:rPr>
              <a:t>https://yandex.ru/video/preview/?filmId=4792625537919068528&amp;from=tabbar&amp;reqid=1642849884258387-7299245549611876520-vla1-4615-vla-l7-balancer-8080-BAL-3261&amp;suggest_reqid=551227872164172797799378363312534&amp;text=</a:t>
            </a:r>
            <a:r>
              <a:rPr lang="ru-RU" dirty="0" err="1">
                <a:solidFill>
                  <a:schemeClr val="accent2">
                    <a:lumMod val="40000"/>
                    <a:lumOff val="60000"/>
                  </a:schemeClr>
                </a:solidFill>
                <a:latin typeface="Comic Sans MS" panose="030F0702030302020204" pitchFamily="66" charset="0"/>
              </a:rPr>
              <a:t>манаенко+иван+ильич+фехтование</a:t>
            </a:r>
            <a:endParaRPr lang="ru-RU" dirty="0">
              <a:solidFill>
                <a:schemeClr val="accent2">
                  <a:lumMod val="40000"/>
                  <a:lumOff val="60000"/>
                </a:schemeClr>
              </a:solidFill>
              <a:latin typeface="Comic Sans MS" panose="030F0702030302020204" pitchFamily="66" charset="0"/>
            </a:endParaRPr>
          </a:p>
          <a:p>
            <a:endParaRPr lang="ru-RU" dirty="0">
              <a:solidFill>
                <a:schemeClr val="accent2">
                  <a:lumMod val="40000"/>
                  <a:lumOff val="60000"/>
                </a:schemeClr>
              </a:solidFill>
              <a:latin typeface="Comic Sans MS" panose="030F0702030302020204" pitchFamily="66" charset="0"/>
            </a:endParaRPr>
          </a:p>
          <a:p>
            <a:endParaRPr lang="ru-RU" dirty="0">
              <a:solidFill>
                <a:schemeClr val="accent2">
                  <a:lumMod val="40000"/>
                  <a:lumOff val="60000"/>
                </a:schemeClr>
              </a:solidFill>
              <a:latin typeface="Comic Sans MS" panose="030F0702030302020204" pitchFamily="66" charset="0"/>
            </a:endParaRPr>
          </a:p>
          <a:p>
            <a:r>
              <a:rPr lang="en-US" dirty="0">
                <a:solidFill>
                  <a:schemeClr val="accent2">
                    <a:lumMod val="40000"/>
                    <a:lumOff val="60000"/>
                  </a:schemeClr>
                </a:solidFill>
                <a:latin typeface="Comic Sans MS" panose="030F0702030302020204" pitchFamily="66" charset="0"/>
              </a:rPr>
              <a:t>https://www.kino-teatr.ru/kino/stuntman/sov/468845/works/</a:t>
            </a:r>
            <a:endParaRPr lang="ru-RU" dirty="0">
              <a:solidFill>
                <a:schemeClr val="accent2">
                  <a:lumMod val="40000"/>
                  <a:lumOff val="60000"/>
                </a:schemeClr>
              </a:solidFill>
              <a:latin typeface="Comic Sans MS" panose="030F0702030302020204" pitchFamily="66" charset="0"/>
            </a:endParaRPr>
          </a:p>
        </p:txBody>
      </p:sp>
      <p:sp>
        <p:nvSpPr>
          <p:cNvPr id="3" name="Прямоугольник 2"/>
          <p:cNvSpPr/>
          <p:nvPr/>
        </p:nvSpPr>
        <p:spPr>
          <a:xfrm>
            <a:off x="1459348" y="672497"/>
            <a:ext cx="9443611" cy="830997"/>
          </a:xfrm>
          <a:prstGeom prst="rect">
            <a:avLst/>
          </a:prstGeom>
          <a:noFill/>
        </p:spPr>
        <p:txBody>
          <a:bodyPr wrap="none" lIns="91440" tIns="45720" rIns="91440" bIns="45720">
            <a:spAutoFit/>
          </a:bodyPr>
          <a:lstStyle/>
          <a:p>
            <a:pPr algn="ctr"/>
            <a:r>
              <a:rPr lang="ru-RU"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ССЫЛКИ НА ВИДЕОМАТЕРИАЛ</a:t>
            </a:r>
          </a:p>
        </p:txBody>
      </p:sp>
    </p:spTree>
    <p:extLst>
      <p:ext uri="{BB962C8B-B14F-4D97-AF65-F5344CB8AC3E}">
        <p14:creationId xmlns:p14="http://schemas.microsoft.com/office/powerpoint/2010/main" val="16543591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143</TotalTime>
  <Words>672</Words>
  <Application>Microsoft Office PowerPoint</Application>
  <PresentationFormat>Широкоэкранный</PresentationFormat>
  <Paragraphs>39</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Ион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mika.leto@mail.ru</cp:lastModifiedBy>
  <cp:revision>19</cp:revision>
  <dcterms:created xsi:type="dcterms:W3CDTF">2021-12-03T08:08:23Z</dcterms:created>
  <dcterms:modified xsi:type="dcterms:W3CDTF">2022-01-22T12:09:43Z</dcterms:modified>
</cp:coreProperties>
</file>